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sldIdLst>
    <p:sldId id="257" r:id="rId2"/>
    <p:sldId id="258" r:id="rId3"/>
    <p:sldId id="259" r:id="rId4"/>
    <p:sldId id="280" r:id="rId5"/>
    <p:sldId id="281"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2"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1" autoAdjust="0"/>
    <p:restoredTop sz="94660"/>
  </p:normalViewPr>
  <p:slideViewPr>
    <p:cSldViewPr snapToObjects="1">
      <p:cViewPr varScale="1">
        <p:scale>
          <a:sx n="108" d="100"/>
          <a:sy n="108" d="100"/>
        </p:scale>
        <p:origin x="-12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614A3AD-B195-4F46-908B-2FB7AFE59927}"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4A3AD-B195-4F46-908B-2FB7AFE59927}" type="datetimeFigureOut">
              <a:rPr lang="en-US" smtClean="0"/>
              <a:pPr/>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F2A34-51D8-3A4A-9137-0A8BF6DFECCB}"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614A3AD-B195-4F46-908B-2FB7AFE59927}"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614A3AD-B195-4F46-908B-2FB7AFE59927}"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614A3AD-B195-4F46-908B-2FB7AFE59927}"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614A3AD-B195-4F46-908B-2FB7AFE59927}"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F2A34-51D8-3A4A-9137-0A8BF6DFECCB}"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4A3AD-B195-4F46-908B-2FB7AFE59927}"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614A3AD-B195-4F46-908B-2FB7AFE59927}" type="datetimeFigureOut">
              <a:rPr lang="en-US" smtClean="0"/>
              <a:pPr/>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614A3AD-B195-4F46-908B-2FB7AFE59927}" type="datetimeFigureOut">
              <a:rPr lang="en-US" smtClean="0"/>
              <a:pPr/>
              <a:t>3/12/14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614A3AD-B195-4F46-908B-2FB7AFE59927}" type="datetimeFigureOut">
              <a:rPr lang="en-US" smtClean="0"/>
              <a:pPr/>
              <a:t>3/12/14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4A3AD-B195-4F46-908B-2FB7AFE59927}" type="datetimeFigureOut">
              <a:rPr lang="en-US" smtClean="0"/>
              <a:pPr/>
              <a:t>3/12/14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4A3AD-B195-4F46-908B-2FB7AFE59927}" type="datetimeFigureOut">
              <a:rPr lang="en-US" smtClean="0"/>
              <a:pPr/>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F2A34-51D8-3A4A-9137-0A8BF6DFEC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614A3AD-B195-4F46-908B-2FB7AFE59927}" type="datetimeFigureOut">
              <a:rPr lang="en-US" smtClean="0"/>
              <a:pPr/>
              <a:t>3/12/14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43F2A34-51D8-3A4A-9137-0A8BF6DFEC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get your water?</a:t>
            </a:r>
            <a:endParaRPr lang="en-US" dirty="0"/>
          </a:p>
        </p:txBody>
      </p:sp>
      <p:pic>
        <p:nvPicPr>
          <p:cNvPr id="5" name="Picture 4" descr="Glass-of-water.jpg"/>
          <p:cNvPicPr>
            <a:picLocks noChangeAspect="1"/>
          </p:cNvPicPr>
          <p:nvPr/>
        </p:nvPicPr>
        <p:blipFill>
          <a:blip r:embed="rId2"/>
          <a:stretch>
            <a:fillRect/>
          </a:stretch>
        </p:blipFill>
        <p:spPr>
          <a:xfrm>
            <a:off x="3200400" y="1600201"/>
            <a:ext cx="2800301" cy="4098088"/>
          </a:xfrm>
          <a:prstGeom prst="rect">
            <a:avLst/>
          </a:prstGeom>
        </p:spPr>
      </p:pic>
      <p:sp>
        <p:nvSpPr>
          <p:cNvPr id="7" name="TextBox 6"/>
          <p:cNvSpPr txBox="1"/>
          <p:nvPr/>
        </p:nvSpPr>
        <p:spPr>
          <a:xfrm>
            <a:off x="2895600" y="5698289"/>
            <a:ext cx="3429000" cy="215444"/>
          </a:xfrm>
          <a:prstGeom prst="rect">
            <a:avLst/>
          </a:prstGeom>
          <a:noFill/>
        </p:spPr>
        <p:txBody>
          <a:bodyPr wrap="square" rtlCol="0">
            <a:spAutoFit/>
          </a:bodyPr>
          <a:lstStyle/>
          <a:p>
            <a:r>
              <a:rPr lang="en-US" sz="800" dirty="0" err="1" smtClean="0"/>
              <a:t>http://commons.wikimedia.org/wiki/File:Glass-of-water.jpg</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133600"/>
            <a:ext cx="8042276" cy="1336956"/>
          </a:xfrm>
        </p:spPr>
        <p:txBody>
          <a:bodyPr/>
          <a:lstStyle/>
          <a:p>
            <a:r>
              <a:rPr lang="en-US" dirty="0" smtClean="0"/>
              <a:t>How could we detect bacteria in water?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Plating Bacteria</a:t>
            </a:r>
            <a:endParaRPr lang="en-US" dirty="0"/>
          </a:p>
        </p:txBody>
      </p:sp>
      <p:sp>
        <p:nvSpPr>
          <p:cNvPr id="3" name="Content Placeholder 2"/>
          <p:cNvSpPr>
            <a:spLocks noGrp="1"/>
          </p:cNvSpPr>
          <p:nvPr>
            <p:ph idx="1"/>
          </p:nvPr>
        </p:nvSpPr>
        <p:spPr/>
        <p:txBody>
          <a:bodyPr/>
          <a:lstStyle/>
          <a:p>
            <a:r>
              <a:rPr lang="en-US" dirty="0" smtClean="0"/>
              <a:t>When we put bacteria onto plates, like the one shown below on the left, they grow into colonies we can see with our own eyes, like the ones shown below on the right</a:t>
            </a:r>
            <a:endParaRPr lang="en-US" dirty="0"/>
          </a:p>
        </p:txBody>
      </p:sp>
      <p:pic>
        <p:nvPicPr>
          <p:cNvPr id="6" name="Picture 5" descr="YPED_agar_plate.jpg"/>
          <p:cNvPicPr>
            <a:picLocks noChangeAspect="1"/>
          </p:cNvPicPr>
          <p:nvPr/>
        </p:nvPicPr>
        <p:blipFill>
          <a:blip r:embed="rId2"/>
          <a:stretch>
            <a:fillRect/>
          </a:stretch>
        </p:blipFill>
        <p:spPr>
          <a:xfrm>
            <a:off x="1066800" y="3581400"/>
            <a:ext cx="3352800" cy="2373630"/>
          </a:xfrm>
          <a:prstGeom prst="rect">
            <a:avLst/>
          </a:prstGeom>
        </p:spPr>
      </p:pic>
      <p:pic>
        <p:nvPicPr>
          <p:cNvPr id="7" name="Picture 6" descr="Yersinia_enterocolitica_01.png"/>
          <p:cNvPicPr>
            <a:picLocks noChangeAspect="1"/>
          </p:cNvPicPr>
          <p:nvPr/>
        </p:nvPicPr>
        <p:blipFill>
          <a:blip r:embed="rId3"/>
          <a:stretch>
            <a:fillRect/>
          </a:stretch>
        </p:blipFill>
        <p:spPr>
          <a:xfrm>
            <a:off x="4419600" y="3454401"/>
            <a:ext cx="3751751" cy="2489200"/>
          </a:xfrm>
          <a:prstGeom prst="rect">
            <a:avLst/>
          </a:prstGeom>
        </p:spPr>
      </p:pic>
      <p:sp>
        <p:nvSpPr>
          <p:cNvPr id="8" name="TextBox 7"/>
          <p:cNvSpPr txBox="1"/>
          <p:nvPr/>
        </p:nvSpPr>
        <p:spPr>
          <a:xfrm>
            <a:off x="4419600" y="6172200"/>
            <a:ext cx="3751751" cy="215444"/>
          </a:xfrm>
          <a:prstGeom prst="rect">
            <a:avLst/>
          </a:prstGeom>
          <a:noFill/>
        </p:spPr>
        <p:txBody>
          <a:bodyPr wrap="square" rtlCol="0">
            <a:spAutoFit/>
          </a:bodyPr>
          <a:lstStyle/>
          <a:p>
            <a:r>
              <a:rPr lang="en-US" sz="800" dirty="0" smtClean="0"/>
              <a:t>http://commons.wikimedia.org/wiki/File:Yersinia_enterocolitica_01.png</a:t>
            </a:r>
            <a:endParaRPr lang="en-US" sz="800" dirty="0"/>
          </a:p>
        </p:txBody>
      </p:sp>
      <p:sp>
        <p:nvSpPr>
          <p:cNvPr id="9" name="TextBox 8"/>
          <p:cNvSpPr txBox="1"/>
          <p:nvPr/>
        </p:nvSpPr>
        <p:spPr>
          <a:xfrm>
            <a:off x="1066800" y="6172200"/>
            <a:ext cx="3200400" cy="215444"/>
          </a:xfrm>
          <a:prstGeom prst="rect">
            <a:avLst/>
          </a:prstGeom>
          <a:noFill/>
        </p:spPr>
        <p:txBody>
          <a:bodyPr wrap="square" rtlCol="0">
            <a:spAutoFit/>
          </a:bodyPr>
          <a:lstStyle/>
          <a:p>
            <a:r>
              <a:rPr lang="en-US" sz="800" dirty="0" smtClean="0"/>
              <a:t>http://</a:t>
            </a:r>
            <a:r>
              <a:rPr lang="en-US" sz="800" dirty="0" err="1" smtClean="0"/>
              <a:t>commons.wikimedia.org/wiki/File:YPED_agar_plate.jpg</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Selective Media</a:t>
            </a:r>
            <a:endParaRPr lang="en-US" dirty="0"/>
          </a:p>
        </p:txBody>
      </p:sp>
      <p:sp>
        <p:nvSpPr>
          <p:cNvPr id="3" name="Content Placeholder 2"/>
          <p:cNvSpPr>
            <a:spLocks noGrp="1"/>
          </p:cNvSpPr>
          <p:nvPr>
            <p:ph idx="1"/>
          </p:nvPr>
        </p:nvSpPr>
        <p:spPr/>
        <p:txBody>
          <a:bodyPr/>
          <a:lstStyle/>
          <a:p>
            <a:r>
              <a:rPr lang="en-US" dirty="0" smtClean="0"/>
              <a:t>Different types of bacteria require different types of food</a:t>
            </a:r>
          </a:p>
          <a:p>
            <a:r>
              <a:rPr lang="en-US" dirty="0" smtClean="0"/>
              <a:t>If you want to </a:t>
            </a:r>
            <a:r>
              <a:rPr lang="en-US" dirty="0" smtClean="0"/>
              <a:t>see if your sample contains a particular type of bacteria </a:t>
            </a:r>
            <a:r>
              <a:rPr lang="en-US" dirty="0"/>
              <a:t>y</a:t>
            </a:r>
            <a:r>
              <a:rPr lang="en-US" dirty="0" smtClean="0"/>
              <a:t>ou </a:t>
            </a:r>
            <a:r>
              <a:rPr lang="en-US" dirty="0" smtClean="0"/>
              <a:t>can use media that only has certain types of </a:t>
            </a:r>
            <a:r>
              <a:rPr lang="en-US" dirty="0" smtClean="0"/>
              <a:t>food– the foods that that bacteria can use but that other types of bacteria can’t.</a:t>
            </a:r>
            <a:endParaRPr lang="en-US" dirty="0" smtClean="0"/>
          </a:p>
          <a:p>
            <a:pPr lvl="1"/>
            <a:r>
              <a:rPr lang="en-US" dirty="0" smtClean="0"/>
              <a:t>This media “selects” for bacteria that can grow on the types of food it provides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media types: LB</a:t>
            </a:r>
            <a:endParaRPr lang="en-US" dirty="0"/>
          </a:p>
        </p:txBody>
      </p:sp>
      <p:sp>
        <p:nvSpPr>
          <p:cNvPr id="3" name="Content Placeholder 2"/>
          <p:cNvSpPr>
            <a:spLocks noGrp="1"/>
          </p:cNvSpPr>
          <p:nvPr>
            <p:ph idx="1"/>
          </p:nvPr>
        </p:nvSpPr>
        <p:spPr>
          <a:xfrm>
            <a:off x="549275" y="1600200"/>
            <a:ext cx="3946525" cy="4952999"/>
          </a:xfrm>
        </p:spPr>
        <p:txBody>
          <a:bodyPr>
            <a:normAutofit lnSpcReduction="10000"/>
          </a:bodyPr>
          <a:lstStyle/>
          <a:p>
            <a:r>
              <a:rPr lang="en-US" dirty="0" smtClean="0"/>
              <a:t>LB </a:t>
            </a:r>
            <a:r>
              <a:rPr lang="en-US" dirty="0" smtClean="0"/>
              <a:t>(Luria </a:t>
            </a:r>
            <a:r>
              <a:rPr lang="en-US" dirty="0" smtClean="0"/>
              <a:t>broth) media is nutritionally rich</a:t>
            </a:r>
          </a:p>
          <a:p>
            <a:r>
              <a:rPr lang="en-US" dirty="0" smtClean="0"/>
              <a:t>Most bacteria can grow on this – it doesn’t “select” for any particular type</a:t>
            </a:r>
          </a:p>
          <a:p>
            <a:r>
              <a:rPr lang="en-US" dirty="0" smtClean="0"/>
              <a:t>Standard bacterial media used in labs around the </a:t>
            </a:r>
            <a:r>
              <a:rPr lang="en-US" dirty="0" smtClean="0"/>
              <a:t>world when they want as many different types of bacteria to grow as possib</a:t>
            </a:r>
            <a:r>
              <a:rPr lang="en-US" dirty="0" smtClean="0"/>
              <a:t>le</a:t>
            </a:r>
            <a:endParaRPr lang="en-US" dirty="0"/>
          </a:p>
        </p:txBody>
      </p:sp>
      <p:pic>
        <p:nvPicPr>
          <p:cNvPr id="4" name="Picture 3" descr="lb.jpg"/>
          <p:cNvPicPr>
            <a:picLocks noChangeAspect="1"/>
          </p:cNvPicPr>
          <p:nvPr/>
        </p:nvPicPr>
        <p:blipFill>
          <a:blip r:embed="rId2"/>
          <a:stretch>
            <a:fillRect/>
          </a:stretch>
        </p:blipFill>
        <p:spPr>
          <a:xfrm>
            <a:off x="4916425" y="1600201"/>
            <a:ext cx="3675126" cy="4038600"/>
          </a:xfrm>
          <a:prstGeom prst="rect">
            <a:avLst/>
          </a:prstGeom>
        </p:spPr>
      </p:pic>
      <p:sp>
        <p:nvSpPr>
          <p:cNvPr id="5" name="TextBox 4"/>
          <p:cNvSpPr txBox="1"/>
          <p:nvPr/>
        </p:nvSpPr>
        <p:spPr>
          <a:xfrm>
            <a:off x="4916425" y="5943601"/>
            <a:ext cx="3675126" cy="215444"/>
          </a:xfrm>
          <a:prstGeom prst="rect">
            <a:avLst/>
          </a:prstGeom>
          <a:noFill/>
        </p:spPr>
        <p:txBody>
          <a:bodyPr wrap="square" rtlCol="0">
            <a:spAutoFit/>
          </a:bodyPr>
          <a:lstStyle/>
          <a:p>
            <a:r>
              <a:rPr lang="en-US" sz="800" dirty="0" smtClean="0"/>
              <a:t>http://</a:t>
            </a:r>
            <a:r>
              <a:rPr lang="en-US" sz="800" dirty="0" err="1" smtClean="0"/>
              <a:t>commons.wikimedia.org/wiki/File:LBmedium.JPG</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 (Eosin </a:t>
            </a:r>
            <a:r>
              <a:rPr lang="en-US" dirty="0" err="1" smtClean="0"/>
              <a:t>Methylene</a:t>
            </a:r>
            <a:r>
              <a:rPr lang="en-US" dirty="0" smtClean="0"/>
              <a:t> Blue) Media</a:t>
            </a:r>
            <a:endParaRPr lang="en-US" dirty="0"/>
          </a:p>
        </p:txBody>
      </p:sp>
      <p:sp>
        <p:nvSpPr>
          <p:cNvPr id="3" name="Content Placeholder 2"/>
          <p:cNvSpPr>
            <a:spLocks noGrp="1"/>
          </p:cNvSpPr>
          <p:nvPr>
            <p:ph idx="1"/>
          </p:nvPr>
        </p:nvSpPr>
        <p:spPr>
          <a:xfrm>
            <a:off x="549275" y="1600200"/>
            <a:ext cx="8042276" cy="5181600"/>
          </a:xfrm>
        </p:spPr>
        <p:txBody>
          <a:bodyPr>
            <a:normAutofit/>
          </a:bodyPr>
          <a:lstStyle/>
          <a:p>
            <a:r>
              <a:rPr lang="en-US" dirty="0" smtClean="0"/>
              <a:t>Can detect “gram negative bacteria”</a:t>
            </a:r>
          </a:p>
          <a:p>
            <a:r>
              <a:rPr lang="en-US" dirty="0" smtClean="0"/>
              <a:t>E-coli and other bacteria found in our digestive system are gram negative</a:t>
            </a:r>
          </a:p>
          <a:p>
            <a:r>
              <a:rPr lang="en-US" dirty="0" smtClean="0"/>
              <a:t>This type of media can help detect septic </a:t>
            </a:r>
            <a:r>
              <a:rPr lang="en-US" dirty="0" smtClean="0"/>
              <a:t>spills </a:t>
            </a:r>
            <a:r>
              <a:rPr lang="en-US" dirty="0" smtClean="0"/>
              <a:t>in </a:t>
            </a:r>
            <a:r>
              <a:rPr lang="en-US" dirty="0" smtClean="0"/>
              <a:t>waterways (</a:t>
            </a:r>
            <a:r>
              <a:rPr lang="en-US" dirty="0"/>
              <a:t>yes, </a:t>
            </a:r>
            <a:r>
              <a:rPr lang="en-US" dirty="0" smtClean="0"/>
              <a:t>fecal matter in waterways)</a:t>
            </a:r>
            <a:endParaRPr lang="en-US" dirty="0" smtClean="0"/>
          </a:p>
          <a:p>
            <a:r>
              <a:rPr lang="en-US" dirty="0" smtClean="0"/>
              <a:t>Most of the bacteria in our gut is harmless</a:t>
            </a:r>
          </a:p>
          <a:p>
            <a:pPr lvl="1"/>
            <a:r>
              <a:rPr lang="en-US" dirty="0" smtClean="0"/>
              <a:t>Some fecal bacteria can be harmful to ingest</a:t>
            </a:r>
          </a:p>
          <a:p>
            <a:pPr lvl="1"/>
            <a:r>
              <a:rPr lang="en-US" dirty="0" smtClean="0"/>
              <a:t>While the bacteria that grows on EMB isn’t harmful itself, higher-than-normal levels of these bacteria can </a:t>
            </a:r>
            <a:r>
              <a:rPr lang="en-US" dirty="0" smtClean="0"/>
              <a:t>are used to indicate and increased potential that </a:t>
            </a:r>
            <a:r>
              <a:rPr lang="en-US" dirty="0" smtClean="0"/>
              <a:t>harmful </a:t>
            </a:r>
            <a:r>
              <a:rPr lang="en-US" dirty="0" smtClean="0"/>
              <a:t>bacteria may be there also.</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Citrate Media</a:t>
            </a:r>
            <a:endParaRPr lang="en-US" dirty="0"/>
          </a:p>
        </p:txBody>
      </p:sp>
      <p:sp>
        <p:nvSpPr>
          <p:cNvPr id="3" name="Content Placeholder 2"/>
          <p:cNvSpPr>
            <a:spLocks noGrp="1"/>
          </p:cNvSpPr>
          <p:nvPr>
            <p:ph idx="1"/>
          </p:nvPr>
        </p:nvSpPr>
        <p:spPr>
          <a:xfrm>
            <a:off x="549275" y="1600201"/>
            <a:ext cx="5013325" cy="4343400"/>
          </a:xfrm>
        </p:spPr>
        <p:txBody>
          <a:bodyPr/>
          <a:lstStyle/>
          <a:p>
            <a:r>
              <a:rPr lang="en-US" dirty="0" smtClean="0"/>
              <a:t>Only contains one type of sugar and source of carbon: citrate</a:t>
            </a:r>
          </a:p>
          <a:p>
            <a:r>
              <a:rPr lang="en-US" dirty="0" smtClean="0"/>
              <a:t>This media is very selective.  Only organisms specialized to survive off of citrate can grow.</a:t>
            </a:r>
          </a:p>
          <a:p>
            <a:r>
              <a:rPr lang="en-US" dirty="0" smtClean="0"/>
              <a:t>pH indicator dye indicates growth – </a:t>
            </a:r>
            <a:r>
              <a:rPr lang="en-US" dirty="0" smtClean="0"/>
              <a:t>plate </a:t>
            </a:r>
            <a:r>
              <a:rPr lang="en-US" dirty="0" smtClean="0"/>
              <a:t>is </a:t>
            </a:r>
            <a:r>
              <a:rPr lang="en-US" dirty="0" smtClean="0"/>
              <a:t>green </a:t>
            </a:r>
            <a:r>
              <a:rPr lang="en-US" dirty="0" smtClean="0"/>
              <a:t>and turns </a:t>
            </a:r>
            <a:r>
              <a:rPr lang="en-US" dirty="0" smtClean="0"/>
              <a:t>blue when bacteria are able to grow on it.</a:t>
            </a:r>
            <a:endParaRPr lang="en-US" dirty="0"/>
          </a:p>
        </p:txBody>
      </p:sp>
      <p:pic>
        <p:nvPicPr>
          <p:cNvPr id="5" name="Picture 4" descr="800px-Simmons'_citrate_agar.jpg"/>
          <p:cNvPicPr>
            <a:picLocks noChangeAspect="1"/>
          </p:cNvPicPr>
          <p:nvPr/>
        </p:nvPicPr>
        <p:blipFill>
          <a:blip r:embed="rId2"/>
          <a:srcRect l="23026" r="27632"/>
          <a:stretch>
            <a:fillRect/>
          </a:stretch>
        </p:blipFill>
        <p:spPr>
          <a:xfrm>
            <a:off x="5791200" y="1653538"/>
            <a:ext cx="2571751" cy="3909062"/>
          </a:xfrm>
          <a:prstGeom prst="rect">
            <a:avLst/>
          </a:prstGeom>
        </p:spPr>
      </p:pic>
      <p:sp>
        <p:nvSpPr>
          <p:cNvPr id="6" name="TextBox 5"/>
          <p:cNvSpPr txBox="1"/>
          <p:nvPr/>
        </p:nvSpPr>
        <p:spPr>
          <a:xfrm>
            <a:off x="5791200" y="5943601"/>
            <a:ext cx="2571751" cy="338554"/>
          </a:xfrm>
          <a:prstGeom prst="rect">
            <a:avLst/>
          </a:prstGeom>
          <a:noFill/>
        </p:spPr>
        <p:txBody>
          <a:bodyPr wrap="square" rtlCol="0">
            <a:spAutoFit/>
          </a:bodyPr>
          <a:lstStyle/>
          <a:p>
            <a:r>
              <a:rPr lang="en-US" sz="800" dirty="0" smtClean="0"/>
              <a:t>http://commons.wikimedia.org/wiki/File:Simmons%27_citrate_agar.jpg</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981200"/>
            <a:ext cx="8042276" cy="3352800"/>
          </a:xfrm>
        </p:spPr>
        <p:txBody>
          <a:bodyPr/>
          <a:lstStyle/>
          <a:p>
            <a:r>
              <a:rPr lang="en-US" dirty="0" smtClean="0"/>
              <a:t>So if some bacteria </a:t>
            </a:r>
            <a:r>
              <a:rPr lang="en-US" dirty="0" smtClean="0"/>
              <a:t>are harmful and there are bacteria in water supplies like lakes… </a:t>
            </a:r>
            <a:r>
              <a:rPr lang="en-US" dirty="0" smtClean="0"/>
              <a:t>how can we remove </a:t>
            </a:r>
            <a:r>
              <a:rPr lang="en-US" dirty="0" smtClean="0"/>
              <a:t>bacteria </a:t>
            </a:r>
            <a:r>
              <a:rPr lang="en-US" dirty="0" smtClean="0"/>
              <a:t>from </a:t>
            </a:r>
            <a:r>
              <a:rPr lang="en-US" dirty="0" smtClean="0"/>
              <a:t>water and make it safe </a:t>
            </a:r>
            <a:r>
              <a:rPr lang="en-US" dirty="0" smtClean="0"/>
              <a:t>to drink?</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way to disinfect: Bleach</a:t>
            </a:r>
            <a:endParaRPr lang="en-US" dirty="0"/>
          </a:p>
        </p:txBody>
      </p:sp>
      <p:sp>
        <p:nvSpPr>
          <p:cNvPr id="3" name="Content Placeholder 2"/>
          <p:cNvSpPr>
            <a:spLocks noGrp="1"/>
          </p:cNvSpPr>
          <p:nvPr>
            <p:ph idx="1"/>
          </p:nvPr>
        </p:nvSpPr>
        <p:spPr/>
        <p:txBody>
          <a:bodyPr/>
          <a:lstStyle/>
          <a:p>
            <a:r>
              <a:rPr lang="en-US" dirty="0" smtClean="0"/>
              <a:t>Sodium Hypochlorite</a:t>
            </a:r>
          </a:p>
        </p:txBody>
      </p:sp>
      <p:pic>
        <p:nvPicPr>
          <p:cNvPr id="4" name="Picture 3" descr="Sodium-hypochlorite.png"/>
          <p:cNvPicPr>
            <a:picLocks noChangeAspect="1"/>
          </p:cNvPicPr>
          <p:nvPr/>
        </p:nvPicPr>
        <p:blipFill>
          <a:blip r:embed="rId2"/>
          <a:stretch>
            <a:fillRect/>
          </a:stretch>
        </p:blipFill>
        <p:spPr>
          <a:xfrm>
            <a:off x="2286000" y="2825507"/>
            <a:ext cx="4114800" cy="2450612"/>
          </a:xfrm>
          <a:prstGeom prst="rect">
            <a:avLst/>
          </a:prstGeom>
        </p:spPr>
      </p:pic>
      <p:sp>
        <p:nvSpPr>
          <p:cNvPr id="6" name="TextBox 5"/>
          <p:cNvSpPr txBox="1"/>
          <p:nvPr/>
        </p:nvSpPr>
        <p:spPr>
          <a:xfrm>
            <a:off x="3124200" y="5486400"/>
            <a:ext cx="2667000" cy="338554"/>
          </a:xfrm>
          <a:prstGeom prst="rect">
            <a:avLst/>
          </a:prstGeom>
          <a:noFill/>
        </p:spPr>
        <p:txBody>
          <a:bodyPr wrap="square" rtlCol="0">
            <a:spAutoFit/>
          </a:bodyPr>
          <a:lstStyle/>
          <a:p>
            <a:r>
              <a:rPr lang="en-US" sz="800" dirty="0" err="1" smtClean="0"/>
              <a:t>http://en.wikipedia.org/wiki/File:Sodium-hypochlorite.png</a:t>
            </a:r>
            <a:endParaRPr lang="en-US" sz="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04800"/>
            <a:ext cx="8042276" cy="4343400"/>
          </a:xfrm>
        </p:spPr>
        <p:txBody>
          <a:bodyPr/>
          <a:lstStyle/>
          <a:p>
            <a:r>
              <a:rPr lang="en-US" dirty="0" smtClean="0"/>
              <a:t>Where is chlorine (</a:t>
            </a:r>
            <a:r>
              <a:rPr lang="en-US" dirty="0" err="1" smtClean="0"/>
              <a:t>Cl</a:t>
            </a:r>
            <a:r>
              <a:rPr lang="en-US" dirty="0" smtClean="0"/>
              <a:t>) on the periodic table?</a:t>
            </a:r>
          </a:p>
          <a:p>
            <a:r>
              <a:rPr lang="en-US" dirty="0" smtClean="0"/>
              <a:t>What does that tell us about its properties?</a:t>
            </a:r>
          </a:p>
        </p:txBody>
      </p:sp>
      <p:pic>
        <p:nvPicPr>
          <p:cNvPr id="4" name="Picture 3" descr="800px-Periodic_table.svg.png"/>
          <p:cNvPicPr>
            <a:picLocks noChangeAspect="1"/>
          </p:cNvPicPr>
          <p:nvPr/>
        </p:nvPicPr>
        <p:blipFill>
          <a:blip r:embed="rId2"/>
          <a:stretch>
            <a:fillRect/>
          </a:stretch>
        </p:blipFill>
        <p:spPr>
          <a:xfrm>
            <a:off x="524933" y="1447800"/>
            <a:ext cx="7857067" cy="4419600"/>
          </a:xfrm>
          <a:prstGeom prst="rect">
            <a:avLst/>
          </a:prstGeom>
        </p:spPr>
      </p:pic>
      <p:sp>
        <p:nvSpPr>
          <p:cNvPr id="5" name="TextBox 4"/>
          <p:cNvSpPr txBox="1"/>
          <p:nvPr/>
        </p:nvSpPr>
        <p:spPr>
          <a:xfrm>
            <a:off x="1524000" y="6172200"/>
            <a:ext cx="6248400" cy="215444"/>
          </a:xfrm>
          <a:prstGeom prst="rect">
            <a:avLst/>
          </a:prstGeom>
          <a:noFill/>
        </p:spPr>
        <p:txBody>
          <a:bodyPr wrap="square" rtlCol="0">
            <a:spAutoFit/>
          </a:bodyPr>
          <a:lstStyle/>
          <a:p>
            <a:r>
              <a:rPr lang="en-US" sz="800" dirty="0" smtClean="0"/>
              <a:t>http://</a:t>
            </a:r>
            <a:r>
              <a:rPr lang="en-US" sz="800" dirty="0" err="1" smtClean="0"/>
              <a:t>en.wikipedia.org/wiki/File:Periodic_table.svg</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Bleach: an oxidizing agent</a:t>
            </a:r>
            <a:endParaRPr lang="en-US" dirty="0"/>
          </a:p>
        </p:txBody>
      </p:sp>
      <p:sp>
        <p:nvSpPr>
          <p:cNvPr id="3" name="Content Placeholder 2"/>
          <p:cNvSpPr>
            <a:spLocks noGrp="1"/>
          </p:cNvSpPr>
          <p:nvPr>
            <p:ph idx="1"/>
          </p:nvPr>
        </p:nvSpPr>
        <p:spPr/>
        <p:txBody>
          <a:bodyPr>
            <a:normAutofit lnSpcReduction="10000"/>
          </a:bodyPr>
          <a:lstStyle/>
          <a:p>
            <a:r>
              <a:rPr lang="en-US" dirty="0" smtClean="0"/>
              <a:t>Chlorine needs one more electron to fill its valence shell, so it steals </a:t>
            </a:r>
            <a:r>
              <a:rPr lang="en-US" dirty="0" smtClean="0"/>
              <a:t>electrons</a:t>
            </a:r>
            <a:endParaRPr lang="en-US" dirty="0" smtClean="0"/>
          </a:p>
          <a:p>
            <a:r>
              <a:rPr lang="en-US" dirty="0" smtClean="0"/>
              <a:t>This process is known as oxidation</a:t>
            </a:r>
          </a:p>
          <a:p>
            <a:r>
              <a:rPr lang="en-US" dirty="0" smtClean="0"/>
              <a:t>Strong oxidizing agents (like bleach) are so reactive that they can disrupt cell function</a:t>
            </a:r>
          </a:p>
          <a:p>
            <a:r>
              <a:rPr lang="en-US" dirty="0" smtClean="0"/>
              <a:t>Why can bleach kill bacteria so easily?</a:t>
            </a:r>
          </a:p>
          <a:p>
            <a:pPr lvl="1"/>
            <a:r>
              <a:rPr lang="en-US" dirty="0" smtClean="0"/>
              <a:t>Bacteria are single cellular organisms and can’t recover from the damage bleach does</a:t>
            </a:r>
          </a:p>
          <a:p>
            <a:r>
              <a:rPr lang="en-US" dirty="0" smtClean="0"/>
              <a:t>Bleach isn’t good for us either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from Lake Norman</a:t>
            </a:r>
            <a:r>
              <a:rPr lang="en-US" dirty="0" smtClean="0"/>
              <a:t>? </a:t>
            </a:r>
            <a:r>
              <a:rPr lang="en-US" sz="1800" dirty="0" smtClean="0"/>
              <a:t>(</a:t>
            </a:r>
            <a:r>
              <a:rPr lang="en-US" sz="1800" i="1" dirty="0" smtClean="0"/>
              <a:t>insert local lake here)</a:t>
            </a:r>
            <a:endParaRPr lang="en-US" sz="1800" dirty="0"/>
          </a:p>
        </p:txBody>
      </p:sp>
      <p:sp>
        <p:nvSpPr>
          <p:cNvPr id="3" name="Content Placeholder 2"/>
          <p:cNvSpPr>
            <a:spLocks noGrp="1"/>
          </p:cNvSpPr>
          <p:nvPr>
            <p:ph idx="1"/>
          </p:nvPr>
        </p:nvSpPr>
        <p:spPr>
          <a:xfrm>
            <a:off x="549275" y="1600201"/>
            <a:ext cx="7832725" cy="4343400"/>
          </a:xfrm>
        </p:spPr>
        <p:txBody>
          <a:bodyPr/>
          <a:lstStyle/>
          <a:p>
            <a:r>
              <a:rPr lang="en-US" dirty="0"/>
              <a:t>What do you think is in Lake Norman?</a:t>
            </a:r>
          </a:p>
          <a:p>
            <a:r>
              <a:rPr lang="en-US" dirty="0" smtClean="0"/>
              <a:t>What </a:t>
            </a:r>
            <a:r>
              <a:rPr lang="en-US" dirty="0" smtClean="0"/>
              <a:t>might make Lake Norman </a:t>
            </a:r>
            <a:r>
              <a:rPr lang="en-US" dirty="0" smtClean="0"/>
              <a:t>unsafe to drink?</a:t>
            </a:r>
            <a:endParaRPr lang="en-US" dirty="0" smtClean="0"/>
          </a:p>
        </p:txBody>
      </p:sp>
      <p:pic>
        <p:nvPicPr>
          <p:cNvPr id="5" name="Picture 4" descr="LakeNorman.jpg"/>
          <p:cNvPicPr>
            <a:picLocks noChangeAspect="1"/>
          </p:cNvPicPr>
          <p:nvPr/>
        </p:nvPicPr>
        <p:blipFill>
          <a:blip r:embed="rId2"/>
          <a:stretch>
            <a:fillRect/>
          </a:stretch>
        </p:blipFill>
        <p:spPr>
          <a:xfrm>
            <a:off x="1600200" y="3194418"/>
            <a:ext cx="5943600" cy="2749183"/>
          </a:xfrm>
          <a:prstGeom prst="rect">
            <a:avLst/>
          </a:prstGeom>
        </p:spPr>
      </p:pic>
      <p:sp>
        <p:nvSpPr>
          <p:cNvPr id="7" name="TextBox 6"/>
          <p:cNvSpPr txBox="1"/>
          <p:nvPr/>
        </p:nvSpPr>
        <p:spPr>
          <a:xfrm>
            <a:off x="1600200" y="5956756"/>
            <a:ext cx="6248400" cy="215444"/>
          </a:xfrm>
          <a:prstGeom prst="rect">
            <a:avLst/>
          </a:prstGeom>
          <a:noFill/>
        </p:spPr>
        <p:txBody>
          <a:bodyPr wrap="square" rtlCol="0">
            <a:spAutoFit/>
          </a:bodyPr>
          <a:lstStyle/>
          <a:p>
            <a:r>
              <a:rPr lang="en-US" sz="800" dirty="0" smtClean="0"/>
              <a:t>http://upload.wikimedia.org/wikipedia/commons/thumb/5/54/LakeNorman.jpg/800px-LakeNorman.jpg</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our water actually treated</a:t>
            </a:r>
            <a:r>
              <a:rPr lang="en-US" dirty="0" smtClean="0"/>
              <a:t>? </a:t>
            </a:r>
            <a:r>
              <a:rPr lang="en-US" sz="1400" dirty="0" smtClean="0"/>
              <a:t>(example from Davidson, NC )</a:t>
            </a:r>
            <a:endParaRPr lang="en-US" sz="1400" dirty="0"/>
          </a:p>
        </p:txBody>
      </p:sp>
      <p:sp>
        <p:nvSpPr>
          <p:cNvPr id="3" name="Content Placeholder 2"/>
          <p:cNvSpPr>
            <a:spLocks noGrp="1"/>
          </p:cNvSpPr>
          <p:nvPr>
            <p:ph idx="1"/>
          </p:nvPr>
        </p:nvSpPr>
        <p:spPr>
          <a:xfrm>
            <a:off x="549275" y="1600200"/>
            <a:ext cx="8042276" cy="4876799"/>
          </a:xfrm>
        </p:spPr>
        <p:txBody>
          <a:bodyPr>
            <a:normAutofit/>
          </a:bodyPr>
          <a:lstStyle/>
          <a:p>
            <a:r>
              <a:rPr lang="en-US" dirty="0" smtClean="0"/>
              <a:t>At the Lee S Dukes Water Treatment Plants, located in Huntersville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Their website explains exactly how the treatment process works </a:t>
            </a:r>
            <a:r>
              <a:rPr lang="en-US" dirty="0" err="1" smtClean="0">
                <a:sym typeface="Wingdings"/>
              </a:rPr>
              <a:t></a:t>
            </a:r>
            <a:endParaRPr lang="en-US" dirty="0" smtClean="0"/>
          </a:p>
          <a:p>
            <a:endParaRPr lang="en-US" dirty="0"/>
          </a:p>
        </p:txBody>
      </p:sp>
      <p:pic>
        <p:nvPicPr>
          <p:cNvPr id="4" name="Picture 3" descr="water treatment.jpg"/>
          <p:cNvPicPr>
            <a:picLocks noChangeAspect="1"/>
          </p:cNvPicPr>
          <p:nvPr/>
        </p:nvPicPr>
        <p:blipFill>
          <a:blip r:embed="rId2"/>
          <a:stretch>
            <a:fillRect/>
          </a:stretch>
        </p:blipFill>
        <p:spPr>
          <a:xfrm>
            <a:off x="2590800" y="2527300"/>
            <a:ext cx="4454505" cy="2806700"/>
          </a:xfrm>
          <a:prstGeom prst="rect">
            <a:avLst/>
          </a:prstGeom>
        </p:spPr>
      </p:pic>
      <p:sp>
        <p:nvSpPr>
          <p:cNvPr id="5" name="TextBox 4"/>
          <p:cNvSpPr txBox="1"/>
          <p:nvPr/>
        </p:nvSpPr>
        <p:spPr>
          <a:xfrm>
            <a:off x="2590800" y="5334000"/>
            <a:ext cx="4454505" cy="215444"/>
          </a:xfrm>
          <a:prstGeom prst="rect">
            <a:avLst/>
          </a:prstGeom>
          <a:noFill/>
        </p:spPr>
        <p:txBody>
          <a:bodyPr wrap="square" rtlCol="0">
            <a:spAutoFit/>
          </a:bodyPr>
          <a:lstStyle/>
          <a:p>
            <a:r>
              <a:rPr lang="en-US" sz="800" dirty="0" smtClean="0"/>
              <a:t>http://charmeck.org/city/charlotte/Utilities/Divisions/PublishingImages/cmu71.jpg</a:t>
            </a:r>
            <a:endParaRPr lang="en-US" sz="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Coagulation</a:t>
            </a:r>
            <a:endParaRPr lang="en-US" dirty="0"/>
          </a:p>
        </p:txBody>
      </p:sp>
      <p:sp>
        <p:nvSpPr>
          <p:cNvPr id="3" name="Content Placeholder 2"/>
          <p:cNvSpPr>
            <a:spLocks noGrp="1"/>
          </p:cNvSpPr>
          <p:nvPr>
            <p:ph idx="1"/>
          </p:nvPr>
        </p:nvSpPr>
        <p:spPr/>
        <p:txBody>
          <a:bodyPr/>
          <a:lstStyle/>
          <a:p>
            <a:r>
              <a:rPr lang="en-US" dirty="0" smtClean="0"/>
              <a:t>Liquid aluminum sulfate (alum) is added to untreated water</a:t>
            </a:r>
          </a:p>
          <a:p>
            <a:r>
              <a:rPr lang="en-US" dirty="0" smtClean="0"/>
              <a:t>This makes tiny particles of dirt in the water </a:t>
            </a:r>
            <a:r>
              <a:rPr lang="en-US" dirty="0" smtClean="0"/>
              <a:t>coagulate   (</a:t>
            </a:r>
            <a:r>
              <a:rPr lang="en-US" dirty="0" smtClean="0"/>
              <a:t>stick together)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Flocculation</a:t>
            </a:r>
            <a:endParaRPr lang="en-US" dirty="0"/>
          </a:p>
        </p:txBody>
      </p:sp>
      <p:sp>
        <p:nvSpPr>
          <p:cNvPr id="3" name="Content Placeholder 2"/>
          <p:cNvSpPr>
            <a:spLocks noGrp="1"/>
          </p:cNvSpPr>
          <p:nvPr>
            <p:ph idx="1"/>
          </p:nvPr>
        </p:nvSpPr>
        <p:spPr/>
        <p:txBody>
          <a:bodyPr/>
          <a:lstStyle/>
          <a:p>
            <a:r>
              <a:rPr lang="en-US" dirty="0" smtClean="0"/>
              <a:t>Paddles stir the alum and water, causing them to stick together and form large, heavier particles called </a:t>
            </a:r>
            <a:r>
              <a:rPr lang="en-US" dirty="0" err="1" smtClean="0"/>
              <a:t>floc</a:t>
            </a:r>
            <a:endParaRPr lang="en-US" dirty="0" smtClean="0"/>
          </a:p>
          <a:p>
            <a:pPr>
              <a:buNone/>
            </a:pPr>
            <a:endParaRPr lang="en-US" dirty="0"/>
          </a:p>
        </p:txBody>
      </p:sp>
      <p:pic>
        <p:nvPicPr>
          <p:cNvPr id="4" name="Picture 3" descr="flocculation.jpg"/>
          <p:cNvPicPr>
            <a:picLocks noChangeAspect="1"/>
          </p:cNvPicPr>
          <p:nvPr/>
        </p:nvPicPr>
        <p:blipFill>
          <a:blip r:embed="rId2"/>
          <a:stretch>
            <a:fillRect/>
          </a:stretch>
        </p:blipFill>
        <p:spPr>
          <a:xfrm>
            <a:off x="2514600" y="3505200"/>
            <a:ext cx="3916647" cy="1930146"/>
          </a:xfrm>
          <a:prstGeom prst="rect">
            <a:avLst/>
          </a:prstGeom>
        </p:spPr>
      </p:pic>
      <p:sp>
        <p:nvSpPr>
          <p:cNvPr id="6" name="TextBox 5"/>
          <p:cNvSpPr txBox="1"/>
          <p:nvPr/>
        </p:nvSpPr>
        <p:spPr>
          <a:xfrm>
            <a:off x="2590800" y="5562600"/>
            <a:ext cx="3916647" cy="215444"/>
          </a:xfrm>
          <a:prstGeom prst="rect">
            <a:avLst/>
          </a:prstGeom>
          <a:noFill/>
        </p:spPr>
        <p:txBody>
          <a:bodyPr wrap="square" rtlCol="0">
            <a:spAutoFit/>
          </a:bodyPr>
          <a:lstStyle/>
          <a:p>
            <a:r>
              <a:rPr lang="en-US" sz="800" dirty="0" smtClean="0"/>
              <a:t>http://water.me.vccs.edu/courses/env108/changes/flocculation.jpg</a:t>
            </a:r>
            <a:endParaRPr lang="en-US" sz="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Sedimentation</a:t>
            </a:r>
            <a:endParaRPr lang="en-US" dirty="0"/>
          </a:p>
        </p:txBody>
      </p:sp>
      <p:sp>
        <p:nvSpPr>
          <p:cNvPr id="3" name="Content Placeholder 2"/>
          <p:cNvSpPr>
            <a:spLocks noGrp="1"/>
          </p:cNvSpPr>
          <p:nvPr>
            <p:ph idx="1"/>
          </p:nvPr>
        </p:nvSpPr>
        <p:spPr/>
        <p:txBody>
          <a:bodyPr/>
          <a:lstStyle/>
          <a:p>
            <a:r>
              <a:rPr lang="en-US" dirty="0" smtClean="0"/>
              <a:t>After flocculation, water moves into a sedimentation basic where the water flows slowly</a:t>
            </a:r>
          </a:p>
          <a:p>
            <a:r>
              <a:rPr lang="en-US" dirty="0"/>
              <a:t>H</a:t>
            </a:r>
            <a:r>
              <a:rPr lang="en-US" dirty="0" smtClean="0"/>
              <a:t>eavy </a:t>
            </a:r>
            <a:r>
              <a:rPr lang="en-US" dirty="0" err="1" smtClean="0"/>
              <a:t>floc</a:t>
            </a:r>
            <a:r>
              <a:rPr lang="en-US" dirty="0" smtClean="0"/>
              <a:t> particles </a:t>
            </a:r>
            <a:r>
              <a:rPr lang="en-US" dirty="0" smtClean="0"/>
              <a:t>sink </a:t>
            </a:r>
            <a:r>
              <a:rPr lang="en-US" dirty="0" smtClean="0"/>
              <a:t>and settle at the bottom</a:t>
            </a:r>
          </a:p>
          <a:p>
            <a:r>
              <a:rPr lang="en-US" dirty="0" err="1" smtClean="0"/>
              <a:t>Floc</a:t>
            </a:r>
            <a:r>
              <a:rPr lang="en-US" dirty="0" smtClean="0"/>
              <a:t> which collects on the bottom of the basin is removed from the water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8600"/>
            <a:ext cx="8042276" cy="1336956"/>
          </a:xfrm>
        </p:spPr>
        <p:txBody>
          <a:bodyPr/>
          <a:lstStyle/>
          <a:p>
            <a:r>
              <a:rPr lang="en-US" dirty="0" smtClean="0"/>
              <a:t>Step 4: Filtration</a:t>
            </a:r>
            <a:endParaRPr lang="en-US" dirty="0"/>
          </a:p>
        </p:txBody>
      </p:sp>
      <p:sp>
        <p:nvSpPr>
          <p:cNvPr id="3" name="Content Placeholder 2"/>
          <p:cNvSpPr>
            <a:spLocks noGrp="1"/>
          </p:cNvSpPr>
          <p:nvPr>
            <p:ph idx="1"/>
          </p:nvPr>
        </p:nvSpPr>
        <p:spPr>
          <a:xfrm>
            <a:off x="549275" y="1600201"/>
            <a:ext cx="2773955" cy="4343400"/>
          </a:xfrm>
        </p:spPr>
        <p:txBody>
          <a:bodyPr>
            <a:normAutofit lnSpcReduction="10000"/>
          </a:bodyPr>
          <a:lstStyle/>
          <a:p>
            <a:r>
              <a:rPr lang="en-US" dirty="0" smtClean="0"/>
              <a:t>All the large particles have been removed, but just to make sure all the little grains are gone, the water moves through a fine filter made of sand and gravel</a:t>
            </a:r>
          </a:p>
          <a:p>
            <a:pPr>
              <a:buNone/>
            </a:pPr>
            <a:endParaRPr lang="en-US" dirty="0"/>
          </a:p>
        </p:txBody>
      </p:sp>
      <p:pic>
        <p:nvPicPr>
          <p:cNvPr id="5" name="Picture 4" descr="image_watertreatmentcycle.gif"/>
          <p:cNvPicPr>
            <a:picLocks noChangeAspect="1"/>
          </p:cNvPicPr>
          <p:nvPr/>
        </p:nvPicPr>
        <p:blipFill>
          <a:blip r:embed="rId2"/>
          <a:stretch>
            <a:fillRect/>
          </a:stretch>
        </p:blipFill>
        <p:spPr>
          <a:xfrm>
            <a:off x="4191000" y="1219200"/>
            <a:ext cx="3839883" cy="4895851"/>
          </a:xfrm>
          <a:prstGeom prst="rect">
            <a:avLst/>
          </a:prstGeom>
        </p:spPr>
      </p:pic>
      <p:sp>
        <p:nvSpPr>
          <p:cNvPr id="6" name="TextBox 5"/>
          <p:cNvSpPr txBox="1"/>
          <p:nvPr/>
        </p:nvSpPr>
        <p:spPr>
          <a:xfrm>
            <a:off x="4191000" y="6115051"/>
            <a:ext cx="3839883" cy="338554"/>
          </a:xfrm>
          <a:prstGeom prst="rect">
            <a:avLst/>
          </a:prstGeom>
          <a:noFill/>
        </p:spPr>
        <p:txBody>
          <a:bodyPr wrap="square" rtlCol="0">
            <a:spAutoFit/>
          </a:bodyPr>
          <a:lstStyle/>
          <a:p>
            <a:r>
              <a:rPr lang="en-US" sz="800" dirty="0" err="1" smtClean="0"/>
              <a:t>http://www.epa.gov/ogwdw/kids/watertreatmentplant/images/image_watertreatmentcycle.gif</a:t>
            </a:r>
            <a:endParaRPr lang="en-US" sz="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Disinfection</a:t>
            </a:r>
            <a:endParaRPr lang="en-US" dirty="0"/>
          </a:p>
        </p:txBody>
      </p:sp>
      <p:sp>
        <p:nvSpPr>
          <p:cNvPr id="3" name="Content Placeholder 2"/>
          <p:cNvSpPr>
            <a:spLocks noGrp="1"/>
          </p:cNvSpPr>
          <p:nvPr>
            <p:ph idx="1"/>
          </p:nvPr>
        </p:nvSpPr>
        <p:spPr/>
        <p:txBody>
          <a:bodyPr/>
          <a:lstStyle/>
          <a:p>
            <a:r>
              <a:rPr lang="en-US" dirty="0" smtClean="0"/>
              <a:t>As we just learned, chlorine bleach can get rid of bacteria</a:t>
            </a:r>
          </a:p>
          <a:p>
            <a:r>
              <a:rPr lang="en-US" dirty="0" smtClean="0"/>
              <a:t>Our water treatment facility uses gaseous chlorine to disinfect the water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47800"/>
            <a:ext cx="8042276" cy="2819400"/>
          </a:xfrm>
        </p:spPr>
        <p:txBody>
          <a:bodyPr/>
          <a:lstStyle/>
          <a:p>
            <a:r>
              <a:rPr lang="en-US" dirty="0" smtClean="0"/>
              <a:t>Now that we’ve learned about the system, let’s see it for ourselves!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a:t>
            </a:r>
            <a:endParaRPr lang="en-US" dirty="0"/>
          </a:p>
        </p:txBody>
      </p:sp>
      <p:sp>
        <p:nvSpPr>
          <p:cNvPr id="3" name="Content Placeholder 2"/>
          <p:cNvSpPr>
            <a:spLocks noGrp="1"/>
          </p:cNvSpPr>
          <p:nvPr>
            <p:ph idx="1"/>
          </p:nvPr>
        </p:nvSpPr>
        <p:spPr/>
        <p:txBody>
          <a:bodyPr/>
          <a:lstStyle/>
          <a:p>
            <a:r>
              <a:rPr lang="en-US" dirty="0" smtClean="0"/>
              <a:t>How are bacteria different from us?</a:t>
            </a:r>
          </a:p>
          <a:p>
            <a:pPr lvl="1">
              <a:buNone/>
            </a:pPr>
            <a:endParaRPr lang="en-US" dirty="0"/>
          </a:p>
        </p:txBody>
      </p:sp>
      <p:pic>
        <p:nvPicPr>
          <p:cNvPr id="6" name="Picture 5" descr="1000px-Average_prokaryote_cell-_en.png"/>
          <p:cNvPicPr>
            <a:picLocks noChangeAspect="1"/>
          </p:cNvPicPr>
          <p:nvPr/>
        </p:nvPicPr>
        <p:blipFill>
          <a:blip r:embed="rId2"/>
          <a:stretch>
            <a:fillRect/>
          </a:stretch>
        </p:blipFill>
        <p:spPr>
          <a:xfrm>
            <a:off x="4572000" y="2387600"/>
            <a:ext cx="3182801" cy="2590800"/>
          </a:xfrm>
          <a:prstGeom prst="rect">
            <a:avLst/>
          </a:prstGeom>
        </p:spPr>
      </p:pic>
      <p:sp>
        <p:nvSpPr>
          <p:cNvPr id="7" name="TextBox 6"/>
          <p:cNvSpPr txBox="1"/>
          <p:nvPr/>
        </p:nvSpPr>
        <p:spPr>
          <a:xfrm>
            <a:off x="4724400" y="5181600"/>
            <a:ext cx="3030401" cy="461665"/>
          </a:xfrm>
          <a:prstGeom prst="rect">
            <a:avLst/>
          </a:prstGeom>
          <a:noFill/>
        </p:spPr>
        <p:txBody>
          <a:bodyPr wrap="square" rtlCol="0">
            <a:spAutoFit/>
          </a:bodyPr>
          <a:lstStyle/>
          <a:p>
            <a:r>
              <a:rPr lang="en-US" sz="800" dirty="0" smtClean="0"/>
              <a:t>http://upload.wikimedia.org/wikipedia/commons/thumb/5/5a/Average_prokaryote_cell-_en.svg/1000px-Average_prokaryote_cell-_en.svg.png</a:t>
            </a:r>
            <a:endParaRPr lang="en-US" sz="800" dirty="0"/>
          </a:p>
        </p:txBody>
      </p:sp>
      <p:pic>
        <p:nvPicPr>
          <p:cNvPr id="8" name="Picture 7" descr="Bluegreen_algae.jpg"/>
          <p:cNvPicPr>
            <a:picLocks noChangeAspect="1"/>
          </p:cNvPicPr>
          <p:nvPr/>
        </p:nvPicPr>
        <p:blipFill>
          <a:blip r:embed="rId3"/>
          <a:stretch>
            <a:fillRect/>
          </a:stretch>
        </p:blipFill>
        <p:spPr>
          <a:xfrm>
            <a:off x="1600200" y="2946400"/>
            <a:ext cx="2349500" cy="2032000"/>
          </a:xfrm>
          <a:prstGeom prst="rect">
            <a:avLst/>
          </a:prstGeom>
        </p:spPr>
      </p:pic>
      <p:sp>
        <p:nvSpPr>
          <p:cNvPr id="9" name="TextBox 8"/>
          <p:cNvSpPr txBox="1"/>
          <p:nvPr/>
        </p:nvSpPr>
        <p:spPr>
          <a:xfrm>
            <a:off x="1600200" y="5181600"/>
            <a:ext cx="2349500" cy="338554"/>
          </a:xfrm>
          <a:prstGeom prst="rect">
            <a:avLst/>
          </a:prstGeom>
          <a:noFill/>
        </p:spPr>
        <p:txBody>
          <a:bodyPr wrap="square" rtlCol="0">
            <a:spAutoFit/>
          </a:bodyPr>
          <a:lstStyle/>
          <a:p>
            <a:r>
              <a:rPr lang="en-US" sz="800" dirty="0" err="1" smtClean="0"/>
              <a:t>http://upload.wikimedia.org/wikipedia/commons/f/fe/Bluegreen_algae.jpg</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is more complex?</a:t>
            </a:r>
            <a:endParaRPr lang="en-US" dirty="0"/>
          </a:p>
        </p:txBody>
      </p:sp>
      <p:sp>
        <p:nvSpPr>
          <p:cNvPr id="6" name="TextBox 5"/>
          <p:cNvSpPr txBox="1"/>
          <p:nvPr/>
        </p:nvSpPr>
        <p:spPr>
          <a:xfrm>
            <a:off x="762000" y="4991099"/>
            <a:ext cx="3352800" cy="369332"/>
          </a:xfrm>
          <a:prstGeom prst="rect">
            <a:avLst/>
          </a:prstGeom>
          <a:noFill/>
        </p:spPr>
        <p:txBody>
          <a:bodyPr wrap="square" rtlCol="0">
            <a:spAutoFit/>
          </a:bodyPr>
          <a:lstStyle/>
          <a:p>
            <a:pPr algn="ctr"/>
            <a:r>
              <a:rPr lang="en-US" dirty="0" smtClean="0"/>
              <a:t>Prokaryote</a:t>
            </a:r>
            <a:endParaRPr lang="en-US" dirty="0"/>
          </a:p>
        </p:txBody>
      </p:sp>
      <p:sp>
        <p:nvSpPr>
          <p:cNvPr id="7" name="TextBox 6"/>
          <p:cNvSpPr txBox="1"/>
          <p:nvPr/>
        </p:nvSpPr>
        <p:spPr>
          <a:xfrm>
            <a:off x="4876800" y="4991099"/>
            <a:ext cx="2743200" cy="369332"/>
          </a:xfrm>
          <a:prstGeom prst="rect">
            <a:avLst/>
          </a:prstGeom>
          <a:noFill/>
        </p:spPr>
        <p:txBody>
          <a:bodyPr wrap="square" rtlCol="0">
            <a:spAutoFit/>
          </a:bodyPr>
          <a:lstStyle/>
          <a:p>
            <a:pPr algn="ctr"/>
            <a:r>
              <a:rPr lang="en-US" dirty="0" smtClean="0"/>
              <a:t>Eukaryote</a:t>
            </a:r>
          </a:p>
        </p:txBody>
      </p:sp>
      <p:pic>
        <p:nvPicPr>
          <p:cNvPr id="8" name="Picture 7" descr="1000px-Average_prokaryote_cell-_en.png"/>
          <p:cNvPicPr>
            <a:picLocks noChangeAspect="1"/>
          </p:cNvPicPr>
          <p:nvPr/>
        </p:nvPicPr>
        <p:blipFill>
          <a:blip r:embed="rId2"/>
          <a:stretch>
            <a:fillRect/>
          </a:stretch>
        </p:blipFill>
        <p:spPr>
          <a:xfrm>
            <a:off x="262738" y="1981200"/>
            <a:ext cx="3682064" cy="2997200"/>
          </a:xfrm>
          <a:prstGeom prst="rect">
            <a:avLst/>
          </a:prstGeom>
        </p:spPr>
      </p:pic>
      <p:pic>
        <p:nvPicPr>
          <p:cNvPr id="10" name="Content Placeholder 9" descr="1000px-Animal_cell_structure_en.svg.png"/>
          <p:cNvPicPr>
            <a:picLocks noGrp="1" noChangeAspect="1"/>
          </p:cNvPicPr>
          <p:nvPr>
            <p:ph idx="1"/>
          </p:nvPr>
        </p:nvPicPr>
        <p:blipFill>
          <a:blip r:embed="rId3"/>
          <a:srcRect l="-17676" r="-17676"/>
          <a:stretch>
            <a:fillRect/>
          </a:stretch>
        </p:blipFill>
        <p:spPr>
          <a:xfrm>
            <a:off x="3502026" y="1676400"/>
            <a:ext cx="6137524" cy="3314699"/>
          </a:xfrm>
        </p:spPr>
      </p:pic>
      <p:sp>
        <p:nvSpPr>
          <p:cNvPr id="11" name="TextBox 10"/>
          <p:cNvSpPr txBox="1"/>
          <p:nvPr/>
        </p:nvSpPr>
        <p:spPr>
          <a:xfrm>
            <a:off x="5029200" y="5360431"/>
            <a:ext cx="3124200" cy="461665"/>
          </a:xfrm>
          <a:prstGeom prst="rect">
            <a:avLst/>
          </a:prstGeom>
          <a:noFill/>
        </p:spPr>
        <p:txBody>
          <a:bodyPr wrap="square" rtlCol="0">
            <a:spAutoFit/>
          </a:bodyPr>
          <a:lstStyle/>
          <a:p>
            <a:r>
              <a:rPr lang="en-US" sz="800" dirty="0" smtClean="0"/>
              <a:t>http://upload.wikimedia.org/wikipedia/commons/thumb/4/48/Animal_cell_structure_en.svg/1000px-Animal_cell_structure_en.svg.png</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a:t>
            </a:r>
            <a:endParaRPr lang="en-US" dirty="0"/>
          </a:p>
        </p:txBody>
      </p:sp>
      <p:sp>
        <p:nvSpPr>
          <p:cNvPr id="3" name="Content Placeholder 2"/>
          <p:cNvSpPr>
            <a:spLocks noGrp="1"/>
          </p:cNvSpPr>
          <p:nvPr>
            <p:ph idx="1"/>
          </p:nvPr>
        </p:nvSpPr>
        <p:spPr/>
        <p:txBody>
          <a:bodyPr/>
          <a:lstStyle/>
          <a:p>
            <a:pPr lvl="1"/>
            <a:r>
              <a:rPr lang="en-US" dirty="0" smtClean="0"/>
              <a:t>They’re really small!</a:t>
            </a:r>
          </a:p>
          <a:p>
            <a:pPr lvl="2"/>
            <a:r>
              <a:rPr lang="en-US" dirty="0" smtClean="0"/>
              <a:t>Microorganisms</a:t>
            </a:r>
          </a:p>
          <a:p>
            <a:pPr lvl="2"/>
            <a:r>
              <a:rPr lang="en-US" dirty="0" smtClean="0"/>
              <a:t>Single-celled organisms</a:t>
            </a:r>
          </a:p>
          <a:p>
            <a:pPr lvl="1"/>
            <a:r>
              <a:rPr lang="en-US" dirty="0" smtClean="0"/>
              <a:t>Their cells are much less complex than ours</a:t>
            </a:r>
          </a:p>
          <a:p>
            <a:pPr lvl="2"/>
            <a:r>
              <a:rPr lang="en-US" dirty="0" smtClean="0"/>
              <a:t>They don’t have </a:t>
            </a:r>
            <a:r>
              <a:rPr lang="en-US" dirty="0" smtClean="0"/>
              <a:t>organelles</a:t>
            </a:r>
            <a:endParaRPr lang="en-US" dirty="0" smtClean="0"/>
          </a:p>
          <a:p>
            <a:pPr lvl="2"/>
            <a:r>
              <a:rPr lang="en-US" dirty="0" smtClean="0"/>
              <a:t>For example, they don’t have a nucleus</a:t>
            </a:r>
          </a:p>
          <a:p>
            <a:pPr lvl="1"/>
            <a:r>
              <a:rPr lang="en-US" dirty="0" smtClean="0"/>
              <a:t>Their DNA is arranged differently</a:t>
            </a:r>
          </a:p>
          <a:p>
            <a:pPr lvl="2"/>
            <a:r>
              <a:rPr lang="en-US" dirty="0" smtClean="0"/>
              <a:t>It’s </a:t>
            </a:r>
            <a:r>
              <a:rPr lang="en-US" dirty="0" smtClean="0"/>
              <a:t>linear like our chromosomes </a:t>
            </a:r>
            <a:r>
              <a:rPr lang="en-US" dirty="0" smtClean="0"/>
              <a:t>– it’s usually all held in just one circle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86000"/>
            <a:ext cx="8042276" cy="1336956"/>
          </a:xfrm>
        </p:spPr>
        <p:txBody>
          <a:bodyPr/>
          <a:lstStyle/>
          <a:p>
            <a:r>
              <a:rPr lang="en-US" dirty="0" smtClean="0"/>
              <a:t>Why are bacteria in </a:t>
            </a:r>
            <a:r>
              <a:rPr lang="en-US" dirty="0" smtClean="0"/>
              <a:t>our lakes?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52400"/>
            <a:ext cx="8042276" cy="1336956"/>
          </a:xfrm>
        </p:spPr>
        <p:txBody>
          <a:bodyPr/>
          <a:lstStyle/>
          <a:p>
            <a:r>
              <a:rPr lang="en-US" dirty="0" smtClean="0"/>
              <a:t>Bacteria are essential to a healthy ecosystem</a:t>
            </a:r>
            <a:endParaRPr lang="en-US" dirty="0"/>
          </a:p>
        </p:txBody>
      </p:sp>
      <p:sp>
        <p:nvSpPr>
          <p:cNvPr id="3" name="Content Placeholder 2"/>
          <p:cNvSpPr>
            <a:spLocks noGrp="1"/>
          </p:cNvSpPr>
          <p:nvPr>
            <p:ph idx="1"/>
          </p:nvPr>
        </p:nvSpPr>
        <p:spPr/>
        <p:txBody>
          <a:bodyPr/>
          <a:lstStyle/>
          <a:p>
            <a:r>
              <a:rPr lang="en-US" dirty="0" smtClean="0"/>
              <a:t>The bacteria in </a:t>
            </a:r>
            <a:r>
              <a:rPr lang="en-US" dirty="0" smtClean="0"/>
              <a:t>lake decompose </a:t>
            </a:r>
            <a:r>
              <a:rPr lang="en-US" dirty="0" smtClean="0"/>
              <a:t>the dead organic material that sinks to the bottom</a:t>
            </a:r>
          </a:p>
          <a:p>
            <a:r>
              <a:rPr lang="en-US" dirty="0" smtClean="0"/>
              <a:t>Without them, dead matter would stay on the bottom forever, and the food web wouldn’t be complete!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bacteria are good</a:t>
            </a:r>
            <a:endParaRPr lang="en-US" dirty="0"/>
          </a:p>
        </p:txBody>
      </p:sp>
      <p:sp>
        <p:nvSpPr>
          <p:cNvPr id="3" name="Content Placeholder 2"/>
          <p:cNvSpPr>
            <a:spLocks noGrp="1"/>
          </p:cNvSpPr>
          <p:nvPr>
            <p:ph idx="1"/>
          </p:nvPr>
        </p:nvSpPr>
        <p:spPr/>
        <p:txBody>
          <a:bodyPr/>
          <a:lstStyle/>
          <a:p>
            <a:r>
              <a:rPr lang="en-US" dirty="0" smtClean="0"/>
              <a:t>Just like in </a:t>
            </a:r>
            <a:r>
              <a:rPr lang="en-US" dirty="0" smtClean="0"/>
              <a:t>our lakes, </a:t>
            </a:r>
            <a:r>
              <a:rPr lang="en-US" dirty="0" smtClean="0"/>
              <a:t>bacteria decompose things in our bodies</a:t>
            </a:r>
          </a:p>
          <a:p>
            <a:pPr lvl="1"/>
            <a:r>
              <a:rPr lang="en-US" dirty="0" smtClean="0"/>
              <a:t>They digest our food</a:t>
            </a:r>
          </a:p>
          <a:p>
            <a:r>
              <a:rPr lang="en-US" dirty="0" smtClean="0"/>
              <a:t>Some </a:t>
            </a:r>
            <a:r>
              <a:rPr lang="en-US" dirty="0" smtClean="0"/>
              <a:t>bacteria have special tools</a:t>
            </a:r>
          </a:p>
          <a:p>
            <a:pPr lvl="1"/>
            <a:r>
              <a:rPr lang="en-US" dirty="0" smtClean="0"/>
              <a:t>Nitrogen fixing bacteria</a:t>
            </a:r>
          </a:p>
          <a:p>
            <a:pPr lvl="1"/>
            <a:r>
              <a:rPr lang="en-US" dirty="0" err="1" smtClean="0"/>
              <a:t>Mutualistic</a:t>
            </a:r>
            <a:r>
              <a:rPr lang="en-US" dirty="0" smtClean="0"/>
              <a:t> symbiosis</a:t>
            </a:r>
          </a:p>
          <a:p>
            <a:pPr lvl="1"/>
            <a:endParaRPr lang="en-US" dirty="0"/>
          </a:p>
        </p:txBody>
      </p:sp>
      <p:pic>
        <p:nvPicPr>
          <p:cNvPr id="5" name="Picture 4" descr="800px-Medicago_italica_root_nodules_2.jpg"/>
          <p:cNvPicPr>
            <a:picLocks noChangeAspect="1"/>
          </p:cNvPicPr>
          <p:nvPr/>
        </p:nvPicPr>
        <p:blipFill>
          <a:blip r:embed="rId2"/>
          <a:stretch>
            <a:fillRect/>
          </a:stretch>
        </p:blipFill>
        <p:spPr>
          <a:xfrm>
            <a:off x="4800600" y="3832860"/>
            <a:ext cx="3962400" cy="2625090"/>
          </a:xfrm>
          <a:prstGeom prst="rect">
            <a:avLst/>
          </a:prstGeom>
        </p:spPr>
      </p:pic>
      <p:sp>
        <p:nvSpPr>
          <p:cNvPr id="6" name="TextBox 5"/>
          <p:cNvSpPr txBox="1"/>
          <p:nvPr/>
        </p:nvSpPr>
        <p:spPr>
          <a:xfrm>
            <a:off x="4800600" y="6477000"/>
            <a:ext cx="3962400" cy="338554"/>
          </a:xfrm>
          <a:prstGeom prst="rect">
            <a:avLst/>
          </a:prstGeom>
          <a:noFill/>
        </p:spPr>
        <p:txBody>
          <a:bodyPr wrap="square" rtlCol="0">
            <a:spAutoFit/>
          </a:bodyPr>
          <a:lstStyle/>
          <a:p>
            <a:r>
              <a:rPr lang="en-US" sz="800" dirty="0" smtClean="0"/>
              <a:t>http://commons.wikimedia.org/wiki/File:Medicago_italica_root_nodules_2.JPG</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bacteria can harm us</a:t>
            </a:r>
            <a:endParaRPr lang="en-US" dirty="0"/>
          </a:p>
        </p:txBody>
      </p:sp>
      <p:sp>
        <p:nvSpPr>
          <p:cNvPr id="3" name="Content Placeholder 2"/>
          <p:cNvSpPr>
            <a:spLocks noGrp="1"/>
          </p:cNvSpPr>
          <p:nvPr>
            <p:ph idx="1"/>
          </p:nvPr>
        </p:nvSpPr>
        <p:spPr>
          <a:xfrm>
            <a:off x="549275" y="1600200"/>
            <a:ext cx="8042276" cy="5105400"/>
          </a:xfrm>
        </p:spPr>
        <p:txBody>
          <a:bodyPr>
            <a:normAutofit/>
          </a:bodyPr>
          <a:lstStyle/>
          <a:p>
            <a:r>
              <a:rPr lang="en-US" dirty="0" smtClean="0"/>
              <a:t>These strains have an extra “tool,” and can produce a toxin which harms us</a:t>
            </a:r>
          </a:p>
          <a:p>
            <a:r>
              <a:rPr lang="en-US" dirty="0" smtClean="0"/>
              <a:t>Some strains of </a:t>
            </a:r>
            <a:r>
              <a:rPr lang="en-US" i="1" dirty="0" smtClean="0"/>
              <a:t>E. coli (but only some strains) </a:t>
            </a:r>
            <a:r>
              <a:rPr lang="en-US" dirty="0" smtClean="0"/>
              <a:t>cause </a:t>
            </a:r>
            <a:r>
              <a:rPr lang="en-US" dirty="0" smtClean="0"/>
              <a:t>food poisoning</a:t>
            </a:r>
          </a:p>
          <a:p>
            <a:r>
              <a:rPr lang="en-US" dirty="0" smtClean="0"/>
              <a:t>Diseases caused by </a:t>
            </a:r>
            <a:r>
              <a:rPr lang="en-US" dirty="0" smtClean="0"/>
              <a:t>harmful bacteria </a:t>
            </a:r>
            <a:r>
              <a:rPr lang="en-US" dirty="0" smtClean="0"/>
              <a:t>living in water:</a:t>
            </a:r>
          </a:p>
          <a:p>
            <a:pPr lvl="1"/>
            <a:r>
              <a:rPr lang="en-US" dirty="0" smtClean="0"/>
              <a:t>Cholera</a:t>
            </a:r>
          </a:p>
          <a:p>
            <a:pPr lvl="1"/>
            <a:r>
              <a:rPr lang="en-US" dirty="0" smtClean="0"/>
              <a:t>Dysentery</a:t>
            </a:r>
          </a:p>
          <a:p>
            <a:r>
              <a:rPr lang="en-US" dirty="0" smtClean="0"/>
              <a:t>These diseases </a:t>
            </a:r>
            <a:r>
              <a:rPr lang="en-US" dirty="0" smtClean="0"/>
              <a:t>are no longer common in the US, but they are still rampant in many countries without clean drinking water.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600</TotalTime>
  <Words>1108</Words>
  <Application>Microsoft Macintosh PowerPoint</Application>
  <PresentationFormat>On-screen Show (4:3)</PresentationFormat>
  <Paragraphs>102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Breeze</vt:lpstr>
      <vt:lpstr>Where do you get your water?</vt:lpstr>
      <vt:lpstr>Why not from Lake Norman? (insert local lake here)</vt:lpstr>
      <vt:lpstr>Bacteria</vt:lpstr>
      <vt:lpstr>Which one is more complex?</vt:lpstr>
      <vt:lpstr>Bacteria</vt:lpstr>
      <vt:lpstr>Why are bacteria in our lakes?</vt:lpstr>
      <vt:lpstr>Bacteria are essential to a healthy ecosystem</vt:lpstr>
      <vt:lpstr>Most bacteria are good</vt:lpstr>
      <vt:lpstr>Some bacteria can harm us</vt:lpstr>
      <vt:lpstr>How could we detect bacteria in water? </vt:lpstr>
      <vt:lpstr>Plating Bacteria</vt:lpstr>
      <vt:lpstr>Selective Media</vt:lpstr>
      <vt:lpstr>Examples of media types: LB</vt:lpstr>
      <vt:lpstr>EMB (Eosin Methylene Blue) Media</vt:lpstr>
      <vt:lpstr>Citrate Media</vt:lpstr>
      <vt:lpstr>So if some bacteria are harmful and there are bacteria in water supplies like lakes… how can we remove bacteria from water and make it safe to drink?</vt:lpstr>
      <vt:lpstr>One way to disinfect: Bleach</vt:lpstr>
      <vt:lpstr>PowerPoint Presentation</vt:lpstr>
      <vt:lpstr>Bleach: an oxidizing agent</vt:lpstr>
      <vt:lpstr>How is our water actually treated? (example from Davidson, NC )</vt:lpstr>
      <vt:lpstr>Step 1: Coagulation</vt:lpstr>
      <vt:lpstr>Step 2: Flocculation</vt:lpstr>
      <vt:lpstr>Step 3: Sedimentation</vt:lpstr>
      <vt:lpstr>Step 4: Filtration</vt:lpstr>
      <vt:lpstr>Step 5: Disinfection</vt:lpstr>
      <vt:lpstr>Now that we’ve learned about the system, let’s see it for ourselves!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Karen Bernd</cp:lastModifiedBy>
  <cp:revision>29</cp:revision>
  <dcterms:created xsi:type="dcterms:W3CDTF">2012-02-16T00:25:36Z</dcterms:created>
  <dcterms:modified xsi:type="dcterms:W3CDTF">2014-03-12T18:55:13Z</dcterms:modified>
</cp:coreProperties>
</file>